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85" r:id="rId2"/>
    <p:sldId id="274" r:id="rId3"/>
    <p:sldId id="275" r:id="rId4"/>
    <p:sldId id="276" r:id="rId5"/>
    <p:sldId id="277" r:id="rId6"/>
    <p:sldId id="273" r:id="rId7"/>
    <p:sldId id="257" r:id="rId8"/>
    <p:sldId id="272" r:id="rId9"/>
    <p:sldId id="258" r:id="rId10"/>
    <p:sldId id="279" r:id="rId11"/>
    <p:sldId id="271" r:id="rId12"/>
    <p:sldId id="280" r:id="rId13"/>
    <p:sldId id="281" r:id="rId14"/>
    <p:sldId id="282" r:id="rId15"/>
    <p:sldId id="283" r:id="rId16"/>
    <p:sldId id="284" r:id="rId17"/>
    <p:sldId id="259" r:id="rId18"/>
    <p:sldId id="260" r:id="rId19"/>
    <p:sldId id="263" r:id="rId20"/>
    <p:sldId id="264" r:id="rId21"/>
    <p:sldId id="265" r:id="rId22"/>
    <p:sldId id="266" r:id="rId23"/>
    <p:sldId id="267" r:id="rId24"/>
    <p:sldId id="268" r:id="rId25"/>
    <p:sldId id="278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A7517-EDB8-4281-8451-67B8FC99A1F4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6A8B9-2654-465C-B536-2ECEF79E1D5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495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A8B9-2654-465C-B536-2ECEF79E1D50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A8B9-2654-465C-B536-2ECEF79E1D50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74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979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63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700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88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71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305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620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90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671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B514E253-558C-4234-A93C-7BE8266E001E}" type="datetimeFigureOut">
              <a:rPr lang="en-US" smtClean="0"/>
              <a:pPr/>
              <a:t>7/14/2012</a:t>
            </a:fld>
            <a:endParaRPr lang="en-IN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IN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065DB4C9-0DB7-4EBB-BCAB-D92FDB13317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one wants hot food to eat in offices, colleges, travelling and other working places rather than unhygienic food of market but there is always a problem of hot home made food so we are presenting a innovation for the hot food not by electricity but by hand it is a manual driven lunch box named ECO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756" y="440697"/>
            <a:ext cx="7498080" cy="285752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Eco-Box</a:t>
            </a:r>
            <a:br>
              <a:rPr lang="en-US" sz="6000" dirty="0" smtClean="0"/>
            </a:br>
            <a:r>
              <a:rPr lang="en-US" sz="3600" dirty="0" smtClean="0"/>
              <a:t>Rotate, heat n eat!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IN" sz="6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3214678" y="3000372"/>
            <a:ext cx="3857652" cy="3226852"/>
            <a:chOff x="3214678" y="2357430"/>
            <a:chExt cx="4502182" cy="3869794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>
              <a:off x="2536123" y="3464613"/>
              <a:ext cx="1499988" cy="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286536" y="4214398"/>
              <a:ext cx="3092006" cy="4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5665149" y="3500795"/>
              <a:ext cx="1426787" cy="8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Block Arc 5"/>
            <p:cNvSpPr/>
            <p:nvPr/>
          </p:nvSpPr>
          <p:spPr>
            <a:xfrm>
              <a:off x="3214678" y="2357430"/>
              <a:ext cx="3214710" cy="928694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286512" y="5357826"/>
              <a:ext cx="928694" cy="4286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29190" y="4643446"/>
              <a:ext cx="357190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6715934" y="471409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6715934" y="4714090"/>
              <a:ext cx="200026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215206" y="5427676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215206" y="5713428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29388" y="4000504"/>
              <a:ext cx="10001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357950" y="3714752"/>
              <a:ext cx="135732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286380" y="4857760"/>
              <a:ext cx="242889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286380" y="4714884"/>
              <a:ext cx="20717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43372" y="3071810"/>
              <a:ext cx="1428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Lunch Box</a:t>
              </a:r>
              <a:endParaRPr lang="en-IN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57620" y="464344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USB</a:t>
              </a:r>
              <a:endParaRPr lang="en-IN" dirty="0"/>
            </a:p>
          </p:txBody>
        </p:sp>
        <p:cxnSp>
          <p:nvCxnSpPr>
            <p:cNvPr id="19" name="Straight Arrow Connector 18"/>
            <p:cNvCxnSpPr>
              <a:stCxn id="8" idx="1"/>
              <a:endCxn id="18" idx="3"/>
            </p:cNvCxnSpPr>
            <p:nvPr/>
          </p:nvCxnSpPr>
          <p:spPr>
            <a:xfrm rot="10800000" flipV="1">
              <a:off x="4441434" y="4822040"/>
              <a:ext cx="487756" cy="60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835472" y="5489936"/>
              <a:ext cx="451040" cy="12134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1" name="Group 43"/>
            <p:cNvGrpSpPr/>
            <p:nvPr/>
          </p:nvGrpSpPr>
          <p:grpSpPr>
            <a:xfrm>
              <a:off x="5415493" y="5429264"/>
              <a:ext cx="451040" cy="546059"/>
              <a:chOff x="4071934" y="5429265"/>
              <a:chExt cx="500066" cy="642941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2" name="Rectangle 21"/>
              <p:cNvSpPr/>
              <p:nvPr/>
            </p:nvSpPr>
            <p:spPr>
              <a:xfrm rot="16200000" flipH="1">
                <a:off x="4250529" y="5607860"/>
                <a:ext cx="500066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071934" y="5929330"/>
                <a:ext cx="500066" cy="1428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24" name="Curved Down Arrow 23"/>
            <p:cNvSpPr/>
            <p:nvPr/>
          </p:nvSpPr>
          <p:spPr>
            <a:xfrm>
              <a:off x="4900019" y="5489936"/>
              <a:ext cx="515474" cy="485387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29058" y="5643578"/>
              <a:ext cx="762250" cy="313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Handle</a:t>
              </a:r>
              <a:endParaRPr lang="en-IN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72198" y="5857892"/>
              <a:ext cx="157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DC Generator</a:t>
              </a:r>
              <a:endParaRPr lang="en-IN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Product Design</a:t>
            </a:r>
            <a:endParaRPr lang="en-IN" dirty="0"/>
          </a:p>
        </p:txBody>
      </p:sp>
      <p:pic>
        <p:nvPicPr>
          <p:cNvPr id="4" name="Content Placeholder 3" descr="fin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7760" y="2057400"/>
            <a:ext cx="5168479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Technical Specifications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Aluminum plate - good conductor </a:t>
            </a:r>
          </a:p>
          <a:p>
            <a:r>
              <a:rPr lang="en-US" dirty="0" smtClean="0"/>
              <a:t>Resistance wire mesh – for heating</a:t>
            </a:r>
          </a:p>
          <a:p>
            <a:r>
              <a:rPr lang="en-US" dirty="0" smtClean="0"/>
              <a:t>Reflectors – reflect heat inside</a:t>
            </a:r>
          </a:p>
          <a:p>
            <a:r>
              <a:rPr lang="en-US" dirty="0" smtClean="0"/>
              <a:t>Thermostat – control temperature</a:t>
            </a:r>
          </a:p>
          <a:p>
            <a:r>
              <a:rPr lang="en-US" dirty="0" smtClean="0"/>
              <a:t>Glass wool – for uniform heat distribution</a:t>
            </a:r>
          </a:p>
          <a:p>
            <a:r>
              <a:rPr lang="en-US" dirty="0" smtClean="0"/>
              <a:t>Foam - insulator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Technical Specifications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box (Plastic) - Cover</a:t>
            </a:r>
          </a:p>
          <a:p>
            <a:r>
              <a:rPr lang="en-US" dirty="0" smtClean="0"/>
              <a:t>Connector – to connect generator</a:t>
            </a:r>
          </a:p>
          <a:p>
            <a:r>
              <a:rPr lang="en-US" dirty="0" smtClean="0"/>
              <a:t>USB/Battery Connector - </a:t>
            </a:r>
            <a:r>
              <a:rPr lang="en-US" sz="2800" dirty="0" smtClean="0"/>
              <a:t>heating from USB</a:t>
            </a:r>
            <a:endParaRPr lang="en-US" dirty="0" smtClean="0"/>
          </a:p>
          <a:p>
            <a:r>
              <a:rPr lang="en-US" dirty="0" smtClean="0"/>
              <a:t>DC Generator – to generate electricity</a:t>
            </a:r>
          </a:p>
          <a:p>
            <a:r>
              <a:rPr lang="en-US" dirty="0" smtClean="0"/>
              <a:t>Diodes – for unidirectional flow of electricity</a:t>
            </a:r>
          </a:p>
          <a:p>
            <a:r>
              <a:rPr lang="en-US" dirty="0" smtClean="0"/>
              <a:t>Lid – for upper cover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Business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 product is not only environment friendly , but also pocket friendly.</a:t>
            </a:r>
          </a:p>
          <a:p>
            <a:r>
              <a:rPr lang="en-US" dirty="0" smtClean="0"/>
              <a:t>Priced at just Rs. 			</a:t>
            </a:r>
          </a:p>
          <a:p>
            <a:endParaRPr lang="en-US" dirty="0" smtClean="0"/>
          </a:p>
          <a:p>
            <a:r>
              <a:rPr lang="en-US" dirty="0" smtClean="0"/>
              <a:t>Customers also have the option  of  paying via installments .</a:t>
            </a:r>
          </a:p>
          <a:p>
            <a:r>
              <a:rPr lang="en-US" dirty="0" smtClean="0"/>
              <a:t>Reliable  product : We offer two  year warranty  on our  product  . </a:t>
            </a:r>
          </a:p>
        </p:txBody>
      </p:sp>
      <p:sp>
        <p:nvSpPr>
          <p:cNvPr id="6" name="Explosion 1 5"/>
          <p:cNvSpPr/>
          <p:nvPr/>
        </p:nvSpPr>
        <p:spPr>
          <a:xfrm>
            <a:off x="5868144" y="2964653"/>
            <a:ext cx="1500198" cy="1214446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799 /-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9856135">
            <a:off x="13621" y="728639"/>
            <a:ext cx="303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we offer</a:t>
            </a:r>
            <a:endParaRPr lang="en-US" sz="20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Manufacturing cost i.e. ,  material cost  , </a:t>
            </a:r>
            <a:r>
              <a:rPr lang="en-US" dirty="0" err="1" smtClean="0"/>
              <a:t>labour</a:t>
            </a:r>
            <a:r>
              <a:rPr lang="en-US" dirty="0" smtClean="0"/>
              <a:t> cost and other expenses ( direct and indirect ) comes out to be Rs. 500 per unit . </a:t>
            </a:r>
          </a:p>
          <a:p>
            <a:r>
              <a:rPr lang="en-US" dirty="0" smtClean="0"/>
              <a:t> This way , we still save  around Rs. 300  per unit  , which can  be  used as  working capital for future investments 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9979562">
            <a:off x="291138" y="941935"/>
            <a:ext cx="25357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 we accrue</a:t>
            </a:r>
            <a:endParaRPr lang="en-US" sz="2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0"/>
            <a:ext cx="81439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</a:t>
            </a:r>
            <a:r>
              <a:rPr lang="en-US" sz="2400" b="1" dirty="0" smtClean="0"/>
              <a:t>Financial Help</a:t>
            </a:r>
            <a:r>
              <a:rPr lang="en-US" dirty="0" smtClean="0"/>
              <a:t>..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sz="2400" dirty="0" smtClean="0"/>
              <a:t>Bank Loan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Tie Up with private firm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</a:t>
            </a:r>
            <a:r>
              <a:rPr lang="en-US" sz="2400" b="1" dirty="0" smtClean="0"/>
              <a:t>Marketing Help</a:t>
            </a:r>
          </a:p>
          <a:p>
            <a:pPr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 </a:t>
            </a:r>
            <a:r>
              <a:rPr lang="en-US" sz="2400" dirty="0" smtClean="0"/>
              <a:t>Pre Production Marketing Research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Articles  and newsletters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 villages ,  ‘</a:t>
            </a:r>
            <a:r>
              <a:rPr lang="en-US" sz="2400" dirty="0" err="1" smtClean="0"/>
              <a:t>Panchayats</a:t>
            </a:r>
            <a:r>
              <a:rPr lang="en-US" sz="2400" dirty="0" smtClean="0"/>
              <a:t>’  and  Fairs to reach masses 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</a:t>
            </a:r>
            <a:r>
              <a:rPr lang="en-US" sz="2400" b="1" dirty="0" smtClean="0"/>
              <a:t> Strategies Know-how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/>
              <a:t> </a:t>
            </a:r>
            <a:r>
              <a:rPr lang="en-US" sz="2400" dirty="0" smtClean="0"/>
              <a:t>Emotion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Awareness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Branding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85852" y="1385312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The Real Leadership Lessons of Steve Jobs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071538" y="3533788"/>
            <a:ext cx="7406640" cy="1752600"/>
          </a:xfrm>
        </p:spPr>
        <p:txBody>
          <a:bodyPr/>
          <a:lstStyle/>
          <a:p>
            <a:pPr algn="ctr"/>
            <a:r>
              <a:rPr lang="en-US" dirty="0" smtClean="0"/>
              <a:t>Walter Isaacson</a:t>
            </a:r>
          </a:p>
          <a:p>
            <a:pPr algn="ctr"/>
            <a:r>
              <a:rPr lang="en-US" dirty="0" smtClean="0"/>
              <a:t>Harvard Business Review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-24"/>
            <a:ext cx="4279400" cy="1143000"/>
          </a:xfrm>
        </p:spPr>
        <p:txBody>
          <a:bodyPr/>
          <a:lstStyle/>
          <a:p>
            <a:pPr algn="ctr"/>
            <a:r>
              <a:rPr lang="en-US" dirty="0" smtClean="0"/>
              <a:t>Keys to Success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02387"/>
            <a:ext cx="1685908" cy="15716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Focus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Callout 3"/>
          <p:cNvSpPr/>
          <p:nvPr/>
        </p:nvSpPr>
        <p:spPr>
          <a:xfrm rot="5077511">
            <a:off x="3224830" y="1094335"/>
            <a:ext cx="2337149" cy="315252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286116" y="1788139"/>
            <a:ext cx="2500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Deciding what not to do is as important as deciding what to do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43768" y="484670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</a:t>
            </a:r>
            <a:endParaRPr lang="en-IN" sz="3200" dirty="0"/>
          </a:p>
        </p:txBody>
      </p:sp>
      <p:sp>
        <p:nvSpPr>
          <p:cNvPr id="8" name="Oval Callout 7"/>
          <p:cNvSpPr/>
          <p:nvPr/>
        </p:nvSpPr>
        <p:spPr>
          <a:xfrm rot="15241834">
            <a:off x="3132360" y="3306961"/>
            <a:ext cx="2713935" cy="4083761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2786050" y="4431345"/>
            <a:ext cx="350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Simplicity comes from conquering underlying challenges, rather than merely ignoring complexity.</a:t>
            </a: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9006" y="1585729"/>
            <a:ext cx="2432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Take responsibility end to end</a:t>
            </a:r>
            <a:endParaRPr lang="en-IN" sz="3200" dirty="0"/>
          </a:p>
        </p:txBody>
      </p:sp>
      <p:sp>
        <p:nvSpPr>
          <p:cNvPr id="5" name="Oval Callout 4"/>
          <p:cNvSpPr/>
          <p:nvPr/>
        </p:nvSpPr>
        <p:spPr>
          <a:xfrm rot="5077511">
            <a:off x="4229500" y="1101212"/>
            <a:ext cx="2185197" cy="273629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1955061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Seamless Integration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643702" y="4357694"/>
            <a:ext cx="22820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When Behind, LEAPFROG </a:t>
            </a:r>
            <a:endParaRPr lang="en-IN" sz="3200" dirty="0"/>
          </a:p>
        </p:txBody>
      </p:sp>
      <p:sp>
        <p:nvSpPr>
          <p:cNvPr id="8" name="Oval Callout 7"/>
          <p:cNvSpPr/>
          <p:nvPr/>
        </p:nvSpPr>
        <p:spPr>
          <a:xfrm rot="14725837">
            <a:off x="3390061" y="3785224"/>
            <a:ext cx="2337149" cy="315252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710774" y="4357694"/>
            <a:ext cx="1714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Don’t merely catch up. Create to transform.</a:t>
            </a:r>
            <a:endParaRPr lang="en-IN" sz="240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60200" y="-16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Key to Success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357166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Group-1</a:t>
            </a:r>
          </a:p>
          <a:p>
            <a:pPr algn="ctr"/>
            <a:r>
              <a:rPr lang="en-US" sz="3600" dirty="0" smtClean="0"/>
              <a:t>The Technovators</a:t>
            </a:r>
            <a:endParaRPr lang="en-IN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5429264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Abhishek</a:t>
            </a:r>
            <a:r>
              <a:rPr lang="en-US" sz="2400" dirty="0" smtClean="0"/>
              <a:t> </a:t>
            </a:r>
            <a:r>
              <a:rPr lang="en-US" sz="2400" dirty="0" err="1" smtClean="0"/>
              <a:t>Agarwal</a:t>
            </a:r>
            <a:r>
              <a:rPr lang="en-US" sz="2400" dirty="0" smtClean="0"/>
              <a:t>,  </a:t>
            </a:r>
            <a:r>
              <a:rPr lang="en-US" sz="2400" dirty="0" err="1" smtClean="0"/>
              <a:t>Alok</a:t>
            </a:r>
            <a:r>
              <a:rPr lang="en-US" sz="2400" dirty="0" smtClean="0"/>
              <a:t> </a:t>
            </a:r>
            <a:r>
              <a:rPr lang="en-US" sz="2400" dirty="0" err="1" smtClean="0"/>
              <a:t>Arya</a:t>
            </a:r>
            <a:r>
              <a:rPr lang="en-US" sz="2400" dirty="0" smtClean="0"/>
              <a:t>,  </a:t>
            </a:r>
            <a:r>
              <a:rPr lang="en-US" sz="2400" dirty="0" err="1" smtClean="0"/>
              <a:t>Ashish</a:t>
            </a:r>
            <a:r>
              <a:rPr lang="en-US" sz="2400" dirty="0" smtClean="0"/>
              <a:t>,  </a:t>
            </a:r>
            <a:r>
              <a:rPr lang="en-US" sz="2400" dirty="0" err="1" smtClean="0"/>
              <a:t>Himani</a:t>
            </a:r>
            <a:r>
              <a:rPr lang="en-US" sz="2400" dirty="0" smtClean="0"/>
              <a:t> </a:t>
            </a:r>
            <a:r>
              <a:rPr lang="en-US" sz="2400" dirty="0" err="1" smtClean="0"/>
              <a:t>Galagali</a:t>
            </a:r>
            <a:r>
              <a:rPr lang="en-US" sz="2400" dirty="0" smtClean="0"/>
              <a:t>,  </a:t>
            </a:r>
            <a:r>
              <a:rPr lang="en-US" sz="2400" dirty="0" err="1" smtClean="0"/>
              <a:t>Shubham</a:t>
            </a:r>
            <a:r>
              <a:rPr lang="en-US" sz="2400" dirty="0" smtClean="0"/>
              <a:t> </a:t>
            </a:r>
            <a:r>
              <a:rPr lang="en-US" sz="2400" dirty="0" err="1" smtClean="0"/>
              <a:t>Ratnam</a:t>
            </a:r>
            <a:r>
              <a:rPr lang="en-US" sz="2400" dirty="0" smtClean="0"/>
              <a:t>,  </a:t>
            </a:r>
            <a:r>
              <a:rPr lang="en-US" sz="2400" dirty="0" err="1" smtClean="0"/>
              <a:t>Toshika</a:t>
            </a:r>
            <a:r>
              <a:rPr lang="en-US" sz="2400" dirty="0" smtClean="0"/>
              <a:t> </a:t>
            </a:r>
            <a:r>
              <a:rPr lang="en-US" sz="2400" dirty="0" err="1" smtClean="0"/>
              <a:t>Chauhan</a:t>
            </a:r>
            <a:r>
              <a:rPr lang="en-US" sz="2400" dirty="0" smtClean="0"/>
              <a:t>, </a:t>
            </a:r>
            <a:r>
              <a:rPr lang="en-US" sz="2400" dirty="0" err="1" smtClean="0"/>
              <a:t>Vineet</a:t>
            </a:r>
            <a:r>
              <a:rPr lang="en-US" sz="2400" dirty="0" smtClean="0"/>
              <a:t> </a:t>
            </a:r>
            <a:endParaRPr lang="en-IN" sz="2400" dirty="0"/>
          </a:p>
        </p:txBody>
      </p:sp>
      <p:pic>
        <p:nvPicPr>
          <p:cNvPr id="1026" name="Picture 2" descr="C:\Users\HIMANI\AppData\Local\Temp\050720121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2056" y="1500174"/>
            <a:ext cx="5164654" cy="3873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585729"/>
            <a:ext cx="18573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Put products before profits</a:t>
            </a:r>
            <a:endParaRPr lang="en-IN" sz="3200" dirty="0"/>
          </a:p>
        </p:txBody>
      </p:sp>
      <p:sp>
        <p:nvSpPr>
          <p:cNvPr id="5" name="Oval Callout 4"/>
          <p:cNvSpPr/>
          <p:nvPr/>
        </p:nvSpPr>
        <p:spPr>
          <a:xfrm rot="5077511">
            <a:off x="3943748" y="1101212"/>
            <a:ext cx="2185197" cy="273629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1871481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Focus on making </a:t>
            </a:r>
            <a:endParaRPr lang="en-IN" sz="2400" dirty="0" smtClean="0"/>
          </a:p>
          <a:p>
            <a:pPr algn="ctr"/>
            <a:r>
              <a:rPr lang="en-US" sz="2400" dirty="0" smtClean="0"/>
              <a:t>great products, profits will follow</a:t>
            </a:r>
          </a:p>
        </p:txBody>
      </p:sp>
      <p:sp>
        <p:nvSpPr>
          <p:cNvPr id="8" name="Oval Callout 7"/>
          <p:cNvSpPr/>
          <p:nvPr/>
        </p:nvSpPr>
        <p:spPr>
          <a:xfrm rot="14725837">
            <a:off x="3023910" y="3765857"/>
            <a:ext cx="2177056" cy="296959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6072198" y="4357694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Don’t be a slave to focus groups</a:t>
            </a:r>
            <a:endParaRPr lang="en-IN" sz="3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857488" y="4714884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Use Intuition </a:t>
            </a:r>
          </a:p>
          <a:p>
            <a:pPr algn="ctr"/>
            <a:r>
              <a:rPr lang="en-US" sz="2400" dirty="0" smtClean="0"/>
              <a:t>over Intellect </a:t>
            </a:r>
            <a:endParaRPr lang="en-IN" sz="2400" dirty="0" smtClean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360200" y="-16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Key to Success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200" y="-16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Key to Success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585729"/>
            <a:ext cx="1857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Bend Reality</a:t>
            </a:r>
            <a:endParaRPr lang="en-IN" sz="3200" dirty="0"/>
          </a:p>
        </p:txBody>
      </p:sp>
      <p:sp>
        <p:nvSpPr>
          <p:cNvPr id="5" name="Oval Callout 4"/>
          <p:cNvSpPr/>
          <p:nvPr/>
        </p:nvSpPr>
        <p:spPr>
          <a:xfrm rot="5077511">
            <a:off x="3372244" y="1101212"/>
            <a:ext cx="2185197" cy="273629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1785927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Get your mind around it, </a:t>
            </a:r>
          </a:p>
          <a:p>
            <a:pPr algn="ctr"/>
            <a:r>
              <a:rPr lang="en-US" sz="2400" dirty="0" smtClean="0"/>
              <a:t>YOU CAN DO IT!!!</a:t>
            </a:r>
          </a:p>
        </p:txBody>
      </p:sp>
      <p:sp>
        <p:nvSpPr>
          <p:cNvPr id="8" name="Oval Callout 7"/>
          <p:cNvSpPr/>
          <p:nvPr/>
        </p:nvSpPr>
        <p:spPr>
          <a:xfrm rot="14725837">
            <a:off x="2893965" y="3785224"/>
            <a:ext cx="2337149" cy="315252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572132" y="4753285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Impute</a:t>
            </a:r>
            <a:endParaRPr lang="en-IN" sz="3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4812581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People do judge a book by it’s cover.</a:t>
            </a: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4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Key to Success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585729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Push for Perfection</a:t>
            </a:r>
            <a:endParaRPr lang="en-IN" sz="3200" dirty="0"/>
          </a:p>
        </p:txBody>
      </p:sp>
      <p:sp>
        <p:nvSpPr>
          <p:cNvPr id="5" name="Oval Callout 4"/>
          <p:cNvSpPr/>
          <p:nvPr/>
        </p:nvSpPr>
        <p:spPr>
          <a:xfrm rot="5077511">
            <a:off x="3586558" y="1101212"/>
            <a:ext cx="2185197" cy="273629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1785927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Take as much </a:t>
            </a:r>
          </a:p>
          <a:p>
            <a:pPr algn="ctr"/>
            <a:r>
              <a:rPr lang="en-US" sz="2400" dirty="0" smtClean="0"/>
              <a:t>care of the back as the front</a:t>
            </a:r>
          </a:p>
        </p:txBody>
      </p:sp>
      <p:sp>
        <p:nvSpPr>
          <p:cNvPr id="8" name="Oval Callout 7"/>
          <p:cNvSpPr/>
          <p:nvPr/>
        </p:nvSpPr>
        <p:spPr>
          <a:xfrm rot="14725837">
            <a:off x="2893965" y="3785224"/>
            <a:ext cx="2337149" cy="315252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786050" y="4812581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Work with the BEST!!!</a:t>
            </a:r>
            <a:endParaRPr lang="en-IN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00760" y="4714884"/>
            <a:ext cx="2500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Tolerate only </a:t>
            </a:r>
          </a:p>
          <a:p>
            <a:pPr algn="ctr"/>
            <a:r>
              <a:rPr lang="en-US" sz="3200" dirty="0" smtClean="0"/>
              <a:t>“A” players</a:t>
            </a: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806" y="-24"/>
            <a:ext cx="3850772" cy="1143000"/>
          </a:xfrm>
        </p:spPr>
        <p:txBody>
          <a:bodyPr/>
          <a:lstStyle/>
          <a:p>
            <a:pPr algn="ctr"/>
            <a:r>
              <a:rPr lang="en-US" dirty="0" smtClean="0"/>
              <a:t>Key to Success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708840"/>
            <a:ext cx="23574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Engage </a:t>
            </a:r>
          </a:p>
          <a:p>
            <a:pPr algn="ctr"/>
            <a:r>
              <a:rPr lang="en-US" sz="3200" dirty="0" smtClean="0"/>
              <a:t>Face-to-Face</a:t>
            </a:r>
            <a:endParaRPr lang="en-IN" sz="3200" dirty="0"/>
          </a:p>
        </p:txBody>
      </p:sp>
      <p:sp>
        <p:nvSpPr>
          <p:cNvPr id="5" name="Oval Callout 4"/>
          <p:cNvSpPr/>
          <p:nvPr/>
        </p:nvSpPr>
        <p:spPr>
          <a:xfrm rot="5077511">
            <a:off x="4300939" y="1101212"/>
            <a:ext cx="2185197" cy="273629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4143372" y="1785927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Creativity comes</a:t>
            </a:r>
          </a:p>
          <a:p>
            <a:pPr algn="ctr"/>
            <a:r>
              <a:rPr lang="en-US" sz="2400" dirty="0" smtClean="0"/>
              <a:t>from spontaneous meetings, random discussions</a:t>
            </a:r>
          </a:p>
        </p:txBody>
      </p:sp>
      <p:sp>
        <p:nvSpPr>
          <p:cNvPr id="8" name="Oval Callout 7"/>
          <p:cNvSpPr/>
          <p:nvPr/>
        </p:nvSpPr>
        <p:spPr>
          <a:xfrm rot="14725837">
            <a:off x="2893965" y="3785224"/>
            <a:ext cx="2337149" cy="315252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786050" y="4347528"/>
            <a:ext cx="2500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Envision overarching strategy while also focusing on the tiniest details</a:t>
            </a:r>
            <a:endParaRPr lang="en-IN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857884" y="4214818"/>
            <a:ext cx="25003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Know both the big picture and the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-24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Key to Success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585729"/>
            <a:ext cx="20717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Combine humanities with science</a:t>
            </a:r>
            <a:endParaRPr lang="en-IN" sz="3200" dirty="0"/>
          </a:p>
        </p:txBody>
      </p:sp>
      <p:sp>
        <p:nvSpPr>
          <p:cNvPr id="5" name="Oval Callout 4"/>
          <p:cNvSpPr/>
          <p:nvPr/>
        </p:nvSpPr>
        <p:spPr>
          <a:xfrm rot="5077511">
            <a:off x="4229501" y="1101212"/>
            <a:ext cx="2185197" cy="273629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1883623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Firewire</a:t>
            </a:r>
            <a:r>
              <a:rPr lang="en-US" sz="2400" dirty="0" smtClean="0"/>
              <a:t> poetry and processors</a:t>
            </a:r>
          </a:p>
        </p:txBody>
      </p:sp>
      <p:sp>
        <p:nvSpPr>
          <p:cNvPr id="8" name="Oval Callout 7"/>
          <p:cNvSpPr/>
          <p:nvPr/>
        </p:nvSpPr>
        <p:spPr>
          <a:xfrm rot="14725837">
            <a:off x="2657381" y="3515236"/>
            <a:ext cx="2686229" cy="364198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643174" y="4357694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Business and engineering aspect along with the artistic rebel approach</a:t>
            </a:r>
            <a:endParaRPr lang="en-IN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143636" y="4500570"/>
            <a:ext cx="2500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Stay hungry,</a:t>
            </a:r>
          </a:p>
          <a:p>
            <a:pPr algn="ctr"/>
            <a:r>
              <a:rPr lang="en-US" sz="3200" dirty="0" smtClean="0"/>
              <a:t>Stay foolish</a:t>
            </a: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7290" y="235743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Members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26828"/>
              </p:ext>
            </p:extLst>
          </p:nvPr>
        </p:nvGraphicFramePr>
        <p:xfrm>
          <a:off x="685800" y="2057400"/>
          <a:ext cx="7772400" cy="385645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86200"/>
                <a:gridCol w="3886200"/>
              </a:tblGrid>
              <a:tr h="459482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Name</a:t>
                      </a:r>
                      <a:endParaRPr lang="en-US" dirty="0"/>
                    </a:p>
                  </a:txBody>
                  <a:tcPr/>
                </a:tc>
              </a:tr>
              <a:tr h="4594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Abhishek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Agarwal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Invertis</a:t>
                      </a:r>
                      <a:r>
                        <a:rPr lang="en-US" dirty="0" smtClean="0"/>
                        <a:t> University Bareilly</a:t>
                      </a:r>
                      <a:endParaRPr lang="en-US" dirty="0"/>
                    </a:p>
                  </a:txBody>
                  <a:tcPr/>
                </a:tc>
              </a:tr>
              <a:tr h="4594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Arya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94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Ashish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Jaipuria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 of Management</a:t>
                      </a:r>
                      <a:endParaRPr lang="en-US" dirty="0"/>
                    </a:p>
                  </a:txBody>
                  <a:tcPr/>
                </a:tc>
              </a:tr>
              <a:tr h="4594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Himani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Galagali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Indian Institute of Science</a:t>
                      </a:r>
                      <a:endParaRPr lang="en-US" dirty="0"/>
                    </a:p>
                  </a:txBody>
                  <a:tcPr/>
                </a:tc>
              </a:tr>
              <a:tr h="4594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Shubham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Ratnam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 Of Engineering,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Dayalbgh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Eductional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</a:t>
                      </a:r>
                      <a:endParaRPr lang="en-US" dirty="0"/>
                    </a:p>
                  </a:txBody>
                  <a:tcPr/>
                </a:tc>
              </a:tr>
              <a:tr h="4594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Toshika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Chouhan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Ansal</a:t>
                      </a:r>
                      <a:r>
                        <a:rPr lang="en-US" sz="18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 of Technology</a:t>
                      </a:r>
                      <a:endParaRPr lang="en-US" dirty="0"/>
                    </a:p>
                  </a:txBody>
                  <a:tcPr/>
                </a:tc>
              </a:tr>
              <a:tr h="4594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Vineet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Yadav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52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 3 Ideas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000240"/>
            <a:ext cx="7498080" cy="2052638"/>
          </a:xfrm>
        </p:spPr>
        <p:txBody>
          <a:bodyPr/>
          <a:lstStyle/>
          <a:p>
            <a:r>
              <a:rPr lang="en-US" dirty="0" smtClean="0"/>
              <a:t>Manually driven electric lunch box</a:t>
            </a:r>
          </a:p>
          <a:p>
            <a:r>
              <a:rPr lang="en-US" dirty="0" smtClean="0"/>
              <a:t>Mobile Windmill</a:t>
            </a:r>
          </a:p>
          <a:p>
            <a:r>
              <a:rPr lang="en-US" dirty="0" smtClean="0"/>
              <a:t>Gym Generator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43108" y="2071678"/>
            <a:ext cx="5929354" cy="192882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Pain Area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643182"/>
            <a:ext cx="7498080" cy="98106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Food does not remain warm. 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643446"/>
            <a:ext cx="1714512" cy="166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we chosen this idea?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: Heated food without electric power supply obtained.</a:t>
            </a:r>
          </a:p>
          <a:p>
            <a:r>
              <a:rPr lang="en-US" dirty="0" smtClean="0"/>
              <a:t>Market : Rural areas, military, travellers, full time workers.</a:t>
            </a:r>
          </a:p>
          <a:p>
            <a:r>
              <a:rPr lang="en-US" dirty="0" smtClean="0"/>
              <a:t>Competition : Electric tiffin boxes, solar cookers.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5728" y="4899389"/>
            <a:ext cx="2319346" cy="1956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94" r="23591" b="13222"/>
          <a:stretch>
            <a:fillRect/>
          </a:stretch>
        </p:blipFill>
        <p:spPr bwMode="auto">
          <a:xfrm>
            <a:off x="6750859" y="476672"/>
            <a:ext cx="278608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loud Callout 2"/>
          <p:cNvSpPr/>
          <p:nvPr/>
        </p:nvSpPr>
        <p:spPr>
          <a:xfrm>
            <a:off x="2000232" y="2852936"/>
            <a:ext cx="6286544" cy="264320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2357422" y="3474724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Six Thinking Hats</a:t>
            </a:r>
            <a:endParaRPr lang="en-I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32512" t="15116" r="31165" b="9749"/>
          <a:stretch>
            <a:fillRect/>
          </a:stretch>
        </p:blipFill>
        <p:spPr bwMode="auto">
          <a:xfrm>
            <a:off x="5715008" y="3500438"/>
            <a:ext cx="3031011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33184" t="13774" r="31838" b="11091"/>
          <a:stretch>
            <a:fillRect/>
          </a:stretch>
        </p:blipFill>
        <p:spPr bwMode="auto">
          <a:xfrm>
            <a:off x="1071538" y="500042"/>
            <a:ext cx="2857520" cy="307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14810" y="500042"/>
            <a:ext cx="4214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White Hat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Hot food is tasty.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Weather brings down the temperature of         food.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Microwaves, solar cooker and electric tiffin  require power supply.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Microwaves are non portable.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Power supply is not available everywhere.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4000504"/>
            <a:ext cx="3500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Green Hat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smtClean="0"/>
              <a:t>Battery powered </a:t>
            </a:r>
            <a:r>
              <a:rPr lang="en-US" dirty="0" err="1" smtClean="0"/>
              <a:t>tiffins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Use solar cells as power supply.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Manually driven lunch box.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 l="28823" t="10453" r="25322" b="8536"/>
          <a:stretch>
            <a:fillRect/>
          </a:stretch>
        </p:blipFill>
        <p:spPr bwMode="auto">
          <a:xfrm>
            <a:off x="1285852" y="151973"/>
            <a:ext cx="3500462" cy="327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 l="31838" t="15116" r="31166" b="12433"/>
          <a:stretch>
            <a:fillRect/>
          </a:stretch>
        </p:blipFill>
        <p:spPr bwMode="auto">
          <a:xfrm>
            <a:off x="5572132" y="3500438"/>
            <a:ext cx="3077126" cy="302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72066" y="285728"/>
            <a:ext cx="34290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Red Hat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No one likes to eat food which is not warm!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Homemade food is the best!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Electricity is very costly….if available!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People have to consume unhygienic food while travelling.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How can we find electric plug points while travelling?</a:t>
            </a:r>
          </a:p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3929066"/>
            <a:ext cx="3500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Yellow Hat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Eat homemade food in delight.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Solar energy is renewable energy source.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Portable.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Manually driven lunch box does not require extra electricity/cost and gives opportunity to exercise.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32959" t="16458" r="32063" b="11091"/>
          <a:stretch>
            <a:fillRect/>
          </a:stretch>
        </p:blipFill>
        <p:spPr bwMode="auto">
          <a:xfrm>
            <a:off x="5429256" y="3429000"/>
            <a:ext cx="3000396" cy="311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32511" t="16458" r="31839" b="12433"/>
          <a:stretch>
            <a:fillRect/>
          </a:stretch>
        </p:blipFill>
        <p:spPr bwMode="auto">
          <a:xfrm>
            <a:off x="1357290" y="285728"/>
            <a:ext cx="328614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301037" y="413543"/>
            <a:ext cx="3214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Black Hat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Battery leakage will spoil food.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Sunlight is not available everywhere and all the time.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Solar cell powered lunch boxes would be time consuming.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Manual work required.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4000504"/>
            <a:ext cx="371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Blue Hat</a:t>
            </a:r>
          </a:p>
          <a:p>
            <a:r>
              <a:rPr lang="en-US" dirty="0" smtClean="0"/>
              <a:t>Considering the ideas of all the hats, we have come to the conclusion that we need a product that does not require electricity to heat food and can manually generate electricity to heat food.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529</TotalTime>
  <Words>834</Words>
  <Application>Microsoft Office PowerPoint</Application>
  <PresentationFormat>On-screen Show (4:3)</PresentationFormat>
  <Paragraphs>162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Theme1</vt:lpstr>
      <vt:lpstr>Executive Summary</vt:lpstr>
      <vt:lpstr>PowerPoint Presentation</vt:lpstr>
      <vt:lpstr>Top 3 Ideas</vt:lpstr>
      <vt:lpstr>Pain Area</vt:lpstr>
      <vt:lpstr>Why have we chosen this idea?</vt:lpstr>
      <vt:lpstr>PowerPoint Presentation</vt:lpstr>
      <vt:lpstr>PowerPoint Presentation</vt:lpstr>
      <vt:lpstr>PowerPoint Presentation</vt:lpstr>
      <vt:lpstr>PowerPoint Presentation</vt:lpstr>
      <vt:lpstr>Eco-Box Rotate, heat n eat! </vt:lpstr>
      <vt:lpstr>Product Design</vt:lpstr>
      <vt:lpstr>Technical Specifications</vt:lpstr>
      <vt:lpstr>Technical Specifications</vt:lpstr>
      <vt:lpstr>           Business Plan </vt:lpstr>
      <vt:lpstr>              Business Plan</vt:lpstr>
      <vt:lpstr>PowerPoint Presentation</vt:lpstr>
      <vt:lpstr>The Real Leadership Lessons of Steve Jobs</vt:lpstr>
      <vt:lpstr>Keys to Success</vt:lpstr>
      <vt:lpstr>Key to Success</vt:lpstr>
      <vt:lpstr>Key to Success</vt:lpstr>
      <vt:lpstr>Key to Success</vt:lpstr>
      <vt:lpstr>Key to Success</vt:lpstr>
      <vt:lpstr>Key to Success</vt:lpstr>
      <vt:lpstr>Key to Success</vt:lpstr>
      <vt:lpstr>Thank You!</vt:lpstr>
      <vt:lpstr>Group Members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HIMANI</dc:creator>
  <cp:lastModifiedBy>ashu</cp:lastModifiedBy>
  <cp:revision>80</cp:revision>
  <dcterms:created xsi:type="dcterms:W3CDTF">2012-07-04T15:25:56Z</dcterms:created>
  <dcterms:modified xsi:type="dcterms:W3CDTF">2012-07-14T15:18:03Z</dcterms:modified>
</cp:coreProperties>
</file>